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8" r:id="rId10"/>
    <p:sldId id="270" r:id="rId11"/>
    <p:sldId id="271" r:id="rId12"/>
    <p:sldId id="277" r:id="rId13"/>
    <p:sldId id="273" r:id="rId14"/>
    <p:sldId id="278" r:id="rId15"/>
    <p:sldId id="274" r:id="rId16"/>
    <p:sldId id="279" r:id="rId17"/>
    <p:sldId id="281" r:id="rId18"/>
    <p:sldId id="283" r:id="rId19"/>
    <p:sldId id="284" r:id="rId20"/>
    <p:sldId id="282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4"/>
    <p:restoredTop sz="96370"/>
  </p:normalViewPr>
  <p:slideViewPr>
    <p:cSldViewPr snapToGrid="0" snapToObjects="1">
      <p:cViewPr>
        <p:scale>
          <a:sx n="168" d="100"/>
          <a:sy n="168" d="100"/>
        </p:scale>
        <p:origin x="-192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6A0DA-9E42-3B4D-9D3C-4D3CDD4FD6FF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8A957-90AA-644F-9018-F0FF2063577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399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schreiben das Jahr 2022 und es gibt viele Arten von Krankheiten auf der und viele davon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gefährlich. Es gibt viele Gründe warum eine Krankheit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erscheinung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tritt. Im jungen Zeitalter der Wissenschaft wurde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herrausgefunden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Gene  mit Krankheiten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assoziert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sind. Es gibt verschiede Arten wie man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soeien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assoziation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zwischen Genen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KRankehiten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analysieren kann. Eine  bekannte ist die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eines Gene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 , was hier eine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bipartied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Im Jahre 2007 wurde sowas ähnliches Gemacht , und als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erhält man 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 man die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interaktionen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von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Krankehiten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Genen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herrasgefunden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und daraus schlussfolgern konnte welche Krankheit mit welcher andern Krankheit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bzw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welches Gen mit welchen Genen verbunden ist.</a:t>
            </a:r>
          </a:p>
          <a:p>
            <a:endParaRPr lang="en-GB" dirty="0"/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Folie 1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to my final Seminar presentation about the topic An Exploratory analyses of a Gene-Disease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Folie 2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first give you a short introduction and motivation of my topic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year 2022 and there are many types of diseases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-&gt;and many of them are dangerous.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reasons why a disease appears.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early years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Scitiest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discovered that genes are associated with diseases.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different ways to analyze the association between genes and diseases. A well-known one is the analysis of a Gene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Network,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-&gt;which is here an analysis bipartite graph.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2007 something similar have been done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as a result they created  2 projections where you can find the interactions of diseases and genes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conclude which disease is associated with which other disease or which gene is associated with which genes.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77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(blau)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Disease (Rote)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organ and same disease (Orange)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 result from other diseases. (cyan)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 nr of genes (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grün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 (schwarz)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/>
              <a:t>-  C0007131</a:t>
            </a:r>
          </a:p>
          <a:p>
            <a:r>
              <a:rPr lang="en-GB" dirty="0"/>
              <a:t>-&gt; Diseases hat die </a:t>
            </a:r>
            <a:r>
              <a:rPr lang="en-GB" dirty="0" err="1"/>
              <a:t>gleiche</a:t>
            </a:r>
            <a:r>
              <a:rPr lang="en-GB" dirty="0"/>
              <a:t> </a:t>
            </a:r>
            <a:r>
              <a:rPr lang="en-GB" dirty="0" err="1"/>
              <a:t>Disases</a:t>
            </a:r>
            <a:r>
              <a:rPr lang="en-GB" dirty="0"/>
              <a:t> Cancer</a:t>
            </a:r>
          </a:p>
          <a:p>
            <a:r>
              <a:rPr lang="en-GB" dirty="0"/>
              <a:t>- C0017661</a:t>
            </a:r>
          </a:p>
          <a:p>
            <a:r>
              <a:rPr lang="en-GB" dirty="0"/>
              <a:t>-&gt; Dieses 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gemeinsamkeiten</a:t>
            </a:r>
            <a:r>
              <a:rPr lang="en-GB" dirty="0"/>
              <a:t> </a:t>
            </a:r>
            <a:r>
              <a:rPr lang="en-GB" dirty="0" err="1"/>
              <a:t>wie</a:t>
            </a:r>
            <a:endParaRPr lang="en-GB" dirty="0"/>
          </a:p>
          <a:p>
            <a:endParaRPr lang="en-GB" dirty="0"/>
          </a:p>
          <a:p>
            <a:r>
              <a:rPr lang="en-GB" dirty="0"/>
              <a:t>C0003873</a:t>
            </a:r>
          </a:p>
          <a:p>
            <a:r>
              <a:rPr lang="en-GB" dirty="0"/>
              <a:t>-&gt; </a:t>
            </a:r>
            <a:r>
              <a:rPr lang="en-GB" dirty="0" err="1"/>
              <a:t>gleiche</a:t>
            </a:r>
            <a:r>
              <a:rPr lang="en-GB" dirty="0"/>
              <a:t> Organ </a:t>
            </a:r>
          </a:p>
          <a:p>
            <a:endParaRPr lang="en-GB" dirty="0"/>
          </a:p>
          <a:p>
            <a:r>
              <a:rPr lang="en-GB" dirty="0"/>
              <a:t>Disease </a:t>
            </a:r>
            <a:r>
              <a:rPr lang="en-GB" dirty="0" err="1"/>
              <a:t>namen</a:t>
            </a:r>
            <a:r>
              <a:rPr lang="en-GB" dirty="0"/>
              <a:t> </a:t>
            </a:r>
            <a:r>
              <a:rPr lang="en-GB" dirty="0" err="1"/>
              <a:t>nenen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17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25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Yes if we take a look at the path we  we can see mostly the same colour or </a:t>
            </a:r>
            <a:r>
              <a:rPr lang="en-GB" dirty="0" err="1"/>
              <a:t>attribut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35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Nichtdetotzotz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gibt es manchmal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soviele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 die mit einer Krankheit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assoziert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sind das es schwierig ist das eine richtige Gene zu finden.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meinen Seminar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möchte ich sowas ähnliches replizieren.  Ich habe ein Gene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Datensatz genommen und es so gefiltert das ich am Ende nur die Gene hab die Krankheiten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miteinenader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verbindet die mit den meisten Genen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assoziert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sind , das heißt Krankheiten mit einen hohen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Dabei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1.Find out a combinations of genes that produce most diseases</a:t>
            </a: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Find a combination of diseases to make a prediction of how high the risk is of having disease A  when you have disease b.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Gleichzeitig möchte ich 2 Fragen basierend auf 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beantworten.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Basierend auf den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Krankheitsprojection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Verbinden sich Krankheiten  die gleiche Eigenschaft haben sei es Krankheit im Organ oder selbe Krankheit eher oder ist es eher unterschiedlich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Basierend auf Gene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Verbinden sich Gene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miteinenader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eher die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ähnlcih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zueinenader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sind eher (sei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selbe Location oder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anzahl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der Produzierten Proteine)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94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00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Green=  Disease</a:t>
            </a:r>
          </a:p>
          <a:p>
            <a:r>
              <a:rPr lang="en-GB" dirty="0"/>
              <a:t>Blue=Gene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39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71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35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Gene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“8648  “ connected with 10 from 12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GenesGro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not connected to 4321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Gene 5618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Vollständige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Schnittmenge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Gene das am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wenigsten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verbunden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andeen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Genen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898 und 2180</a:t>
            </a: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Aufgabe von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beiden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Genen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meisten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Genen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zuständig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für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Biologische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455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-Gene are connected are in different weight by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organ (dick) rot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</a:t>
            </a:r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rot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gleiche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anzahl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aufgaben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pink/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cyan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anzahl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Biologisch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prozesse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grün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generates similar nr of protein  orange 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(similar nr of molecular function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blau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schwarz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en-GB" dirty="0"/>
              <a:t>- </a:t>
            </a:r>
            <a:r>
              <a:rPr lang="en-GB" dirty="0" err="1"/>
              <a:t>bsp</a:t>
            </a:r>
            <a:r>
              <a:rPr lang="en-GB" dirty="0"/>
              <a:t>. </a:t>
            </a:r>
            <a:r>
              <a:rPr lang="en-GB" dirty="0" err="1"/>
              <a:t>sieht</a:t>
            </a:r>
            <a:r>
              <a:rPr lang="en-GB" dirty="0"/>
              <a:t> man </a:t>
            </a:r>
            <a:r>
              <a:rPr lang="en-GB" dirty="0" err="1"/>
              <a:t>zwei</a:t>
            </a:r>
            <a:r>
              <a:rPr lang="en-GB" dirty="0"/>
              <a:t> Gruppen:</a:t>
            </a:r>
          </a:p>
          <a:p>
            <a:r>
              <a:rPr lang="en-GB" dirty="0"/>
              <a:t>-&gt;  7170-1789-8648-10125</a:t>
            </a:r>
          </a:p>
          <a:p>
            <a:r>
              <a:rPr lang="en-GB" dirty="0"/>
              <a:t>-&gt; 4321-4319-2886-26227-898</a:t>
            </a:r>
          </a:p>
          <a:p>
            <a:r>
              <a:rPr lang="en-GB" dirty="0"/>
              <a:t>-&gt;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sidn</a:t>
            </a:r>
            <a:r>
              <a:rPr lang="en-GB" dirty="0"/>
              <a:t> </a:t>
            </a:r>
            <a:r>
              <a:rPr lang="en-GB" dirty="0" err="1"/>
              <a:t>zsm</a:t>
            </a:r>
            <a:r>
              <a:rPr lang="en-GB" dirty="0"/>
              <a:t> </a:t>
            </a:r>
            <a:r>
              <a:rPr lang="en-GB" dirty="0" err="1"/>
              <a:t>verbunden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similar nr of molecular function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0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 </a:t>
            </a:r>
            <a:r>
              <a:rPr lang="de-DE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Beiden C1458155 UND C0033578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-&gt;C0038356,C0024668,C0003873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Number of nodes=33</a:t>
            </a:r>
          </a:p>
          <a:p>
            <a:r>
              <a:rPr lang="en-GB" dirty="0"/>
              <a:t>Number of edges=114</a:t>
            </a:r>
          </a:p>
          <a:p>
            <a:r>
              <a:rPr lang="en-GB" dirty="0"/>
              <a:t>- Welches Diseases das </a:t>
            </a:r>
            <a:r>
              <a:rPr lang="en-GB" dirty="0" err="1"/>
              <a:t>sind</a:t>
            </a:r>
            <a:endParaRPr lang="en-GB" dirty="0"/>
          </a:p>
          <a:p>
            <a:r>
              <a:rPr lang="en-GB" dirty="0"/>
              <a:t>- </a:t>
            </a:r>
            <a:r>
              <a:rPr lang="en-GB" dirty="0" err="1"/>
              <a:t>Closnes</a:t>
            </a:r>
            <a:r>
              <a:rPr lang="en-GB" dirty="0"/>
              <a:t> centrality</a:t>
            </a:r>
          </a:p>
          <a:p>
            <a:r>
              <a:rPr lang="en-GB" dirty="0"/>
              <a:t>-&gt; </a:t>
            </a:r>
            <a:r>
              <a:rPr lang="en-GB" dirty="0" err="1"/>
              <a:t>wenn</a:t>
            </a:r>
            <a:r>
              <a:rPr lang="en-GB" dirty="0"/>
              <a:t> man close </a:t>
            </a:r>
            <a:r>
              <a:rPr lang="en-GB" dirty="0" err="1"/>
              <a:t>berechnet</a:t>
            </a:r>
            <a:r>
              <a:rPr lang="en-GB" dirty="0"/>
              <a:t> </a:t>
            </a:r>
            <a:r>
              <a:rPr lang="en-GB" dirty="0" err="1"/>
              <a:t>knote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8A957-90AA-644F-9018-F0FF2063577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8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lineplus.gov/genetics/understanding/basics/gene/" TargetMode="External"/><Relationship Id="rId2" Type="http://schemas.openxmlformats.org/officeDocument/2006/relationships/hyperlink" Target="https://www.shutterstock.com/de/image-vector/cartoon-style-illustration-cute-cow-passing-161197660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utterstock.com/de/image-vector/functions-proteins-anatomical-roles-body-outline-202326985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B3FC20-A6C8-C26F-59E5-BD8B80CDB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Exploratory analyses of a Gene-Disease Network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05044B-A881-2559-B965-D2839743AD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By Anthony Fernando</a:t>
            </a:r>
          </a:p>
          <a:p>
            <a:r>
              <a:rPr lang="de-DE" dirty="0"/>
              <a:t>SNA Seminar</a:t>
            </a:r>
          </a:p>
          <a:p>
            <a:r>
              <a:rPr lang="de-DE" dirty="0"/>
              <a:t>Supervisor:  Dr. Annika Baumann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86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BBB740-0425-349F-B522-17151586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Pre-processing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CAB889-79A9-223B-6D70-D780F624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1. Find all genes that occur only 2-6 in the data set</a:t>
            </a:r>
          </a:p>
          <a:p>
            <a:pPr lvl="0"/>
            <a:r>
              <a:rPr lang="en-US" dirty="0"/>
              <a:t>-&gt; select all diseases that are associated with these genes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en-US" dirty="0"/>
              <a:t>2. For each disease associated with a gene in the filtered dataset</a:t>
            </a:r>
          </a:p>
          <a:p>
            <a:pPr lvl="0"/>
            <a:r>
              <a:rPr lang="en-US" dirty="0"/>
              <a:t>-&gt; list the diseases that are associated with the most numbers of genes from the original data 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en-US" dirty="0"/>
              <a:t>3. Filter these diseases again </a:t>
            </a:r>
          </a:p>
          <a:p>
            <a:pPr lvl="0"/>
            <a:r>
              <a:rPr lang="en-US" dirty="0"/>
              <a:t>-&gt; consider only those that are associated with more than 100 genes</a:t>
            </a:r>
          </a:p>
          <a:p>
            <a:pPr marL="0" lvl="0" indent="0">
              <a:buNone/>
            </a:pPr>
            <a:endParaRPr lang="de-DE" dirty="0"/>
          </a:p>
          <a:p>
            <a:pPr lvl="0"/>
            <a:r>
              <a:rPr lang="en-US" dirty="0"/>
              <a:t>4. Filter all diseases and look for the diseases that are connected with 5 or 6 genes</a:t>
            </a:r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07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28243-DB09-A3D9-F0CE-E37FB202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22D06-8C5A-7D0E-92D3-E3FABDFF9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93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EAD49-87F5-E8A1-F2E7-C84696F07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- Disease Network after filtering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815B2C8-1454-6113-D2EE-FE76B29DE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33" y="1930447"/>
            <a:ext cx="6202377" cy="39125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09DF2A-B19B-2ECF-E230-84FBAEA67278}"/>
              </a:ext>
            </a:extLst>
          </p:cNvPr>
          <p:cNvSpPr txBox="1"/>
          <p:nvPr/>
        </p:nvSpPr>
        <p:spPr>
          <a:xfrm>
            <a:off x="116862" y="2277032"/>
            <a:ext cx="1905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Number of nodes:45</a:t>
            </a:r>
          </a:p>
          <a:p>
            <a:r>
              <a:rPr lang="en-GB" sz="1400" dirty="0"/>
              <a:t>Number of edges: 60</a:t>
            </a:r>
          </a:p>
          <a:p>
            <a:r>
              <a:rPr lang="de-DE" sz="1400" dirty="0"/>
              <a:t>Disease node:33</a:t>
            </a:r>
          </a:p>
          <a:p>
            <a:r>
              <a:rPr lang="de-DE" sz="1400" dirty="0"/>
              <a:t>Gene node:12 </a:t>
            </a:r>
            <a:endParaRPr lang="en-GB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2637BF-CDB4-2561-D793-BDBD37689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" y="3357262"/>
            <a:ext cx="1677678" cy="216001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B45AAF7-BFBA-DD59-F180-AA2777F12D19}"/>
              </a:ext>
            </a:extLst>
          </p:cNvPr>
          <p:cNvSpPr txBox="1"/>
          <p:nvPr/>
        </p:nvSpPr>
        <p:spPr>
          <a:xfrm>
            <a:off x="8164286" y="3244334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Heatmap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43AE43-5088-26AC-E0D7-DA6D48B7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79" y="2160362"/>
            <a:ext cx="5179120" cy="345274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43C842-4A26-DABD-F039-9A2080A8B764}"/>
              </a:ext>
            </a:extLst>
          </p:cNvPr>
          <p:cNvSpPr/>
          <p:nvPr/>
        </p:nvSpPr>
        <p:spPr>
          <a:xfrm>
            <a:off x="6970541" y="4543865"/>
            <a:ext cx="379828" cy="844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360FD2-A357-C117-06DE-C6CE50A1B266}"/>
              </a:ext>
            </a:extLst>
          </p:cNvPr>
          <p:cNvSpPr/>
          <p:nvPr/>
        </p:nvSpPr>
        <p:spPr>
          <a:xfrm>
            <a:off x="4175985" y="2799471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88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B995E5-48CD-61E6-B733-00C812F9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 </a:t>
            </a:r>
            <a:r>
              <a:rPr lang="en-GB" dirty="0" err="1"/>
              <a:t>NEtwork</a:t>
            </a:r>
            <a:endParaRPr lang="en-GB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FD95BB1-6243-DB1B-4681-29971DB53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4014" y="1868261"/>
            <a:ext cx="5953479" cy="37555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21A418D-BDAA-37EB-0D8C-770F5DDE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34207"/>
            <a:ext cx="5486400" cy="3657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8F18B47-B05B-D281-87BC-9752563251AC}"/>
              </a:ext>
            </a:extLst>
          </p:cNvPr>
          <p:cNvSpPr txBox="1"/>
          <p:nvPr/>
        </p:nvSpPr>
        <p:spPr>
          <a:xfrm>
            <a:off x="1261872" y="5888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6E501E-DA51-7DC4-D9B2-C383BB0DD2AA}"/>
              </a:ext>
            </a:extLst>
          </p:cNvPr>
          <p:cNvSpPr txBox="1"/>
          <p:nvPr/>
        </p:nvSpPr>
        <p:spPr>
          <a:xfrm>
            <a:off x="200011" y="5450038"/>
            <a:ext cx="2493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Number of nodes=12</a:t>
            </a:r>
          </a:p>
          <a:p>
            <a:r>
              <a:rPr lang="en-GB" dirty="0"/>
              <a:t>Number of edges= 36</a:t>
            </a:r>
          </a:p>
          <a:p>
            <a:endParaRPr lang="en-GB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890C937-F612-7670-4EE9-03BB4E21EE66}"/>
              </a:ext>
            </a:extLst>
          </p:cNvPr>
          <p:cNvCxnSpPr/>
          <p:nvPr/>
        </p:nvCxnSpPr>
        <p:spPr>
          <a:xfrm flipH="1">
            <a:off x="3691783" y="1931350"/>
            <a:ext cx="444381" cy="63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70B4459-42A5-1051-7E6D-35173619EBFF}"/>
              </a:ext>
            </a:extLst>
          </p:cNvPr>
          <p:cNvCxnSpPr>
            <a:cxnSpLocks/>
          </p:cNvCxnSpPr>
          <p:nvPr/>
        </p:nvCxnSpPr>
        <p:spPr>
          <a:xfrm>
            <a:off x="6178610" y="3956702"/>
            <a:ext cx="425865" cy="40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0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30A44-24EC-36B7-2C13-732743E7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Weighted Gene Network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4BE5FE0-7313-8D5F-9B47-D72CA4770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897" y="1546978"/>
            <a:ext cx="7519485" cy="528523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CC9A3D6-75FF-16C3-229C-A44C361D5A89}"/>
              </a:ext>
            </a:extLst>
          </p:cNvPr>
          <p:cNvSpPr txBox="1"/>
          <p:nvPr/>
        </p:nvSpPr>
        <p:spPr>
          <a:xfrm>
            <a:off x="6871120" y="2027950"/>
            <a:ext cx="53208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Legend</a:t>
            </a:r>
          </a:p>
          <a:p>
            <a:r>
              <a:rPr lang="en-GB" dirty="0"/>
              <a:t>Cyan= Similar nr of cellular component function</a:t>
            </a:r>
          </a:p>
          <a:p>
            <a:r>
              <a:rPr lang="en-GB" dirty="0"/>
              <a:t>Green=Similar nr of biological process function</a:t>
            </a:r>
          </a:p>
          <a:p>
            <a:r>
              <a:rPr lang="en-GB" dirty="0"/>
              <a:t>Red= Expression in similar organ</a:t>
            </a:r>
          </a:p>
          <a:p>
            <a:r>
              <a:rPr lang="en-GB" dirty="0"/>
              <a:t>Orange=Generate similar nr of proteins</a:t>
            </a:r>
          </a:p>
          <a:p>
            <a:r>
              <a:rPr lang="en-GB" dirty="0"/>
              <a:t>Black= Located in same chromosome</a:t>
            </a:r>
          </a:p>
          <a:p>
            <a:r>
              <a:rPr lang="en-GB" dirty="0"/>
              <a:t>Blue=Similar nr of molecular function</a:t>
            </a:r>
          </a:p>
          <a:p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BD5862-F691-AEFC-5E45-F2FE25944198}"/>
              </a:ext>
            </a:extLst>
          </p:cNvPr>
          <p:cNvSpPr/>
          <p:nvPr/>
        </p:nvSpPr>
        <p:spPr>
          <a:xfrm>
            <a:off x="6292224" y="3429000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D6788F-BE1D-FB57-A626-C178FA9AE057}"/>
              </a:ext>
            </a:extLst>
          </p:cNvPr>
          <p:cNvSpPr/>
          <p:nvPr/>
        </p:nvSpPr>
        <p:spPr>
          <a:xfrm>
            <a:off x="3851191" y="5452794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E03015-8C8E-B7D0-ACC7-EFBAA1FEEA4A}"/>
              </a:ext>
            </a:extLst>
          </p:cNvPr>
          <p:cNvSpPr/>
          <p:nvPr/>
        </p:nvSpPr>
        <p:spPr>
          <a:xfrm>
            <a:off x="2523482" y="2375277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82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7A41A-6160-2B1A-922A-C982F1A1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Disease Network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2C0FBE7-1859-8D43-4181-EB06B7700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7836" y="1539439"/>
            <a:ext cx="5884164" cy="39227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E109756-8EB5-319D-815D-D7BBDF60B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26" y="1650569"/>
            <a:ext cx="6385997" cy="402841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E60BD2D-298F-BD58-C23E-A8FB6660754F}"/>
              </a:ext>
            </a:extLst>
          </p:cNvPr>
          <p:cNvSpPr/>
          <p:nvPr/>
        </p:nvSpPr>
        <p:spPr>
          <a:xfrm>
            <a:off x="118821" y="56789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Number of nodes= 33</a:t>
            </a:r>
          </a:p>
          <a:p>
            <a:r>
              <a:rPr lang="en-GB" dirty="0"/>
              <a:t>Number of edges= 114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93FD28F-D39C-BD9C-773A-6182CDB834F6}"/>
              </a:ext>
            </a:extLst>
          </p:cNvPr>
          <p:cNvCxnSpPr>
            <a:cxnSpLocks/>
          </p:cNvCxnSpPr>
          <p:nvPr/>
        </p:nvCxnSpPr>
        <p:spPr>
          <a:xfrm flipH="1">
            <a:off x="4332644" y="2547816"/>
            <a:ext cx="809879" cy="36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F4C8515-F348-BB71-EAD1-7680828AC7E3}"/>
              </a:ext>
            </a:extLst>
          </p:cNvPr>
          <p:cNvCxnSpPr>
            <a:cxnSpLocks/>
          </p:cNvCxnSpPr>
          <p:nvPr/>
        </p:nvCxnSpPr>
        <p:spPr>
          <a:xfrm flipH="1" flipV="1">
            <a:off x="4148068" y="3727160"/>
            <a:ext cx="814700" cy="43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7A41A-6160-2B1A-922A-C982F1A1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Weighted Disease Network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D7F1CEB-2A48-985A-30EB-44FC1350E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752" y="1535683"/>
            <a:ext cx="6214872" cy="51521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EEA9582-CBF0-7FF6-0A47-1FF479BC0091}"/>
              </a:ext>
            </a:extLst>
          </p:cNvPr>
          <p:cNvSpPr/>
          <p:nvPr/>
        </p:nvSpPr>
        <p:spPr>
          <a:xfrm>
            <a:off x="7278624" y="2761487"/>
            <a:ext cx="47183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Legend</a:t>
            </a:r>
            <a:endParaRPr lang="de-DE" dirty="0"/>
          </a:p>
          <a:p>
            <a:pPr lvl="0"/>
            <a:r>
              <a:rPr lang="de-DE" dirty="0"/>
              <a:t>Same </a:t>
            </a:r>
            <a:r>
              <a:rPr lang="de-DE" dirty="0" err="1"/>
              <a:t>organ</a:t>
            </a:r>
            <a:r>
              <a:rPr lang="de-DE" dirty="0"/>
              <a:t> (Blue)</a:t>
            </a:r>
          </a:p>
          <a:p>
            <a:pPr lvl="0"/>
            <a:r>
              <a:rPr lang="de-DE" dirty="0"/>
              <a:t>Same </a:t>
            </a:r>
            <a:r>
              <a:rPr lang="de-DE" dirty="0" err="1"/>
              <a:t>disease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)</a:t>
            </a:r>
          </a:p>
          <a:p>
            <a:pPr lvl="0"/>
            <a:r>
              <a:rPr lang="en-US" dirty="0"/>
              <a:t>Same organ and same disease (Orange)</a:t>
            </a:r>
            <a:endParaRPr lang="de-DE" dirty="0"/>
          </a:p>
          <a:p>
            <a:pPr lvl="0"/>
            <a:r>
              <a:rPr lang="en-US" dirty="0"/>
              <a:t>Disease result from other diseases (Cyan)</a:t>
            </a:r>
            <a:endParaRPr lang="de-DE" dirty="0"/>
          </a:p>
          <a:p>
            <a:pPr lvl="0"/>
            <a:r>
              <a:rPr lang="en-US" dirty="0"/>
              <a:t>Similar nr of genes (Green)</a:t>
            </a:r>
            <a:endParaRPr lang="de-DE" dirty="0"/>
          </a:p>
          <a:p>
            <a:pPr lvl="0"/>
            <a:r>
              <a:rPr lang="en-US" dirty="0"/>
              <a:t>None (Black)</a:t>
            </a:r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88A65A91-E56D-81AB-A96F-3FEBBA1BEB7F}"/>
              </a:ext>
            </a:extLst>
          </p:cNvPr>
          <p:cNvCxnSpPr>
            <a:cxnSpLocks/>
          </p:cNvCxnSpPr>
          <p:nvPr/>
        </p:nvCxnSpPr>
        <p:spPr>
          <a:xfrm flipH="1">
            <a:off x="6747598" y="2959238"/>
            <a:ext cx="442555" cy="469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7A9CF72-FABB-9DB3-E186-70E84E6169AB}"/>
              </a:ext>
            </a:extLst>
          </p:cNvPr>
          <p:cNvSpPr/>
          <p:nvPr/>
        </p:nvSpPr>
        <p:spPr>
          <a:xfrm>
            <a:off x="1143615" y="3429000"/>
            <a:ext cx="1286970" cy="21042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708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0354C6-CD86-D4C2-09C2-FDA34568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Questions - Gene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2297FB-167D-E55E-154A-4BD597CE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	</a:t>
            </a:r>
          </a:p>
          <a:p>
            <a:r>
              <a:rPr lang="en-GB" dirty="0"/>
              <a:t>1. What is the combination of genes that produce the most number of diseases?</a:t>
            </a:r>
          </a:p>
          <a:p>
            <a:r>
              <a:rPr lang="en-GB" dirty="0"/>
              <a:t>-&gt; </a:t>
            </a:r>
            <a:r>
              <a:rPr lang="en-US" b="1" dirty="0"/>
              <a:t>8648 and 5618 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740D83-A991-CB8B-5A03-0F8F778A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5" y="3324320"/>
            <a:ext cx="4978941" cy="33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0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9180D5-9B1B-858B-8BD3-27C0E364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Questions - Disease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773CF1-B5F8-2135-4B00-453696C26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2. What is the combination of diseases to make a prediction of how high the risk is of having disease A  when you have disease B?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BA23BF-565D-51C5-D294-B20DC296A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89" y="2784349"/>
            <a:ext cx="6233036" cy="393192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0A4EE2-C516-0DBF-AB17-53F31B990B95}"/>
              </a:ext>
            </a:extLst>
          </p:cNvPr>
          <p:cNvSpPr txBox="1"/>
          <p:nvPr/>
        </p:nvSpPr>
        <p:spPr>
          <a:xfrm>
            <a:off x="1639979" y="3600451"/>
            <a:ext cx="1897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de-DE" sz="1200" b="1" dirty="0" err="1"/>
              <a:t>Closeness</a:t>
            </a:r>
            <a:r>
              <a:rPr lang="de-DE" sz="1200" b="1" dirty="0"/>
              <a:t> </a:t>
            </a:r>
            <a:r>
              <a:rPr lang="de-DE" sz="1200" b="1" dirty="0" err="1"/>
              <a:t>centrality</a:t>
            </a:r>
            <a:endParaRPr lang="de-DE" sz="1200" b="1" dirty="0"/>
          </a:p>
          <a:p>
            <a:pPr lvl="0"/>
            <a:endParaRPr lang="de-DE" sz="1200" dirty="0"/>
          </a:p>
          <a:p>
            <a:r>
              <a:rPr lang="de-DE" sz="1200" dirty="0"/>
              <a:t> The </a:t>
            </a:r>
            <a:r>
              <a:rPr lang="de-DE" sz="1200" dirty="0" err="1"/>
              <a:t>closeness</a:t>
            </a:r>
            <a:r>
              <a:rPr lang="de-DE" sz="1200" dirty="0"/>
              <a:t> </a:t>
            </a:r>
            <a:r>
              <a:rPr lang="de-DE" sz="1200" dirty="0" err="1"/>
              <a:t>centrality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a </a:t>
            </a:r>
            <a:r>
              <a:rPr lang="de-DE" sz="1200" dirty="0" err="1"/>
              <a:t>node</a:t>
            </a:r>
            <a:r>
              <a:rPr lang="de-DE" sz="1200" dirty="0"/>
              <a:t> </a:t>
            </a:r>
            <a:r>
              <a:rPr lang="de-DE" sz="1200" dirty="0" err="1"/>
              <a:t>measures</a:t>
            </a:r>
            <a:r>
              <a:rPr lang="de-DE" sz="1200" dirty="0"/>
              <a:t> </a:t>
            </a:r>
            <a:r>
              <a:rPr lang="de-DE" sz="1200" dirty="0" err="1"/>
              <a:t>its</a:t>
            </a:r>
            <a:r>
              <a:rPr lang="de-DE" sz="1200" dirty="0"/>
              <a:t> </a:t>
            </a:r>
            <a:r>
              <a:rPr lang="de-DE" sz="1200" dirty="0" err="1"/>
              <a:t>average</a:t>
            </a:r>
            <a:r>
              <a:rPr lang="de-DE" sz="1200" dirty="0"/>
              <a:t> </a:t>
            </a:r>
            <a:r>
              <a:rPr lang="de-DE" sz="1200" dirty="0" err="1"/>
              <a:t>farness</a:t>
            </a:r>
            <a:r>
              <a:rPr lang="de-DE" sz="1200" dirty="0"/>
              <a:t> (inverse </a:t>
            </a:r>
            <a:r>
              <a:rPr lang="de-DE" sz="1200" dirty="0" err="1"/>
              <a:t>distance</a:t>
            </a:r>
            <a:r>
              <a:rPr lang="de-DE" sz="1200" dirty="0"/>
              <a:t>) </a:t>
            </a:r>
            <a:r>
              <a:rPr lang="de-DE" sz="1200" dirty="0" err="1"/>
              <a:t>to</a:t>
            </a:r>
            <a:r>
              <a:rPr lang="de-DE" sz="1200" dirty="0"/>
              <a:t> all </a:t>
            </a:r>
            <a:r>
              <a:rPr lang="de-DE" sz="1200" dirty="0" err="1"/>
              <a:t>other</a:t>
            </a:r>
            <a:r>
              <a:rPr lang="de-DE" sz="1200" dirty="0"/>
              <a:t> </a:t>
            </a:r>
            <a:r>
              <a:rPr lang="de-DE" sz="1200" dirty="0" err="1"/>
              <a:t>nodes</a:t>
            </a:r>
            <a:r>
              <a:rPr lang="de-DE" sz="1200" dirty="0"/>
              <a:t>. Nodes </a:t>
            </a:r>
            <a:r>
              <a:rPr lang="de-DE" sz="1200" dirty="0" err="1"/>
              <a:t>with</a:t>
            </a:r>
            <a:r>
              <a:rPr lang="de-DE" sz="1200" dirty="0"/>
              <a:t> a high </a:t>
            </a:r>
            <a:r>
              <a:rPr lang="de-DE" sz="1200" dirty="0" err="1"/>
              <a:t>closeness</a:t>
            </a:r>
            <a:r>
              <a:rPr lang="de-DE" sz="1200" dirty="0"/>
              <a:t> score </a:t>
            </a:r>
            <a:r>
              <a:rPr lang="de-DE" sz="1200" dirty="0" err="1"/>
              <a:t>have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shortest</a:t>
            </a:r>
            <a:r>
              <a:rPr lang="de-DE" sz="1200" dirty="0"/>
              <a:t> </a:t>
            </a:r>
            <a:r>
              <a:rPr lang="de-DE" sz="1200" dirty="0" err="1"/>
              <a:t>distances</a:t>
            </a:r>
            <a:r>
              <a:rPr lang="de-DE" sz="1200" dirty="0"/>
              <a:t> </a:t>
            </a:r>
            <a:r>
              <a:rPr lang="de-DE" sz="1200" dirty="0" err="1"/>
              <a:t>to</a:t>
            </a:r>
            <a:r>
              <a:rPr lang="de-DE" sz="1200" dirty="0"/>
              <a:t> all </a:t>
            </a:r>
            <a:r>
              <a:rPr lang="de-DE" sz="1200" dirty="0" err="1"/>
              <a:t>other</a:t>
            </a:r>
            <a:r>
              <a:rPr lang="de-DE" sz="1200" dirty="0"/>
              <a:t> </a:t>
            </a:r>
            <a:r>
              <a:rPr lang="de-DE" sz="1200" dirty="0" err="1"/>
              <a:t>nodes</a:t>
            </a:r>
            <a:r>
              <a:rPr lang="de-DE" sz="1200" dirty="0"/>
              <a:t>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FD0EA0-2568-1CD8-A8A8-101526589446}"/>
              </a:ext>
            </a:extLst>
          </p:cNvPr>
          <p:cNvSpPr/>
          <p:nvPr/>
        </p:nvSpPr>
        <p:spPr>
          <a:xfrm>
            <a:off x="5137278" y="5378548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79044A-E303-18A0-E0AD-728C703CF229}"/>
              </a:ext>
            </a:extLst>
          </p:cNvPr>
          <p:cNvSpPr/>
          <p:nvPr/>
        </p:nvSpPr>
        <p:spPr>
          <a:xfrm>
            <a:off x="7622570" y="3815471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97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2E92C3-FB91-5347-1618-D4844CE3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RQ1 - Gene specific: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958A9-C3F2-358A-D503-C43A6CBAC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RQ1: Are genes more likely connected when they are similar to each other (exact location or number of proteins produced)?</a:t>
            </a:r>
          </a:p>
          <a:p>
            <a:r>
              <a:rPr lang="en-GB" dirty="0"/>
              <a:t>-&gt; </a:t>
            </a:r>
            <a:r>
              <a:rPr lang="en-US" dirty="0"/>
              <a:t> </a:t>
            </a:r>
            <a:r>
              <a:rPr lang="en-GB" dirty="0"/>
              <a:t>Yes if we take a look at the path ,we can see mostly the same colour or attribute</a:t>
            </a:r>
            <a:endParaRPr lang="de-DE" dirty="0"/>
          </a:p>
          <a:p>
            <a:endParaRPr lang="en-GB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A25BFB4-DFEA-6D32-240A-CD74BBB1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74" y="3172968"/>
            <a:ext cx="4901750" cy="344530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763C662-238A-38E5-B260-8C64CCC1DE98}"/>
              </a:ext>
            </a:extLst>
          </p:cNvPr>
          <p:cNvCxnSpPr>
            <a:cxnSpLocks/>
          </p:cNvCxnSpPr>
          <p:nvPr/>
        </p:nvCxnSpPr>
        <p:spPr>
          <a:xfrm flipH="1">
            <a:off x="6420445" y="4393721"/>
            <a:ext cx="267902" cy="28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2DAA54E-3294-C6CD-141F-3DDF16172142}"/>
              </a:ext>
            </a:extLst>
          </p:cNvPr>
          <p:cNvCxnSpPr>
            <a:cxnSpLocks/>
          </p:cNvCxnSpPr>
          <p:nvPr/>
        </p:nvCxnSpPr>
        <p:spPr>
          <a:xfrm flipV="1">
            <a:off x="5354129" y="5078592"/>
            <a:ext cx="261185" cy="9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1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611354-4ACA-C2CE-E49E-CAD6E2C1E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r>
              <a:rPr lang="de-DE" dirty="0"/>
              <a:t>/Motivation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DCE57-EF63-67C3-47CB-E4E7F48B2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1800" dirty="0"/>
              <a:t>Hard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en-GB" sz="1800" dirty="0"/>
              <a:t>identify</a:t>
            </a:r>
            <a:r>
              <a:rPr lang="de-DE" sz="1800" dirty="0"/>
              <a:t> </a:t>
            </a:r>
            <a:r>
              <a:rPr lang="de-DE" sz="1800" dirty="0" err="1"/>
              <a:t>which</a:t>
            </a:r>
            <a:r>
              <a:rPr lang="de-DE" sz="1800" dirty="0"/>
              <a:t> </a:t>
            </a:r>
            <a:r>
              <a:rPr lang="de-DE" sz="1800" dirty="0" err="1"/>
              <a:t>causes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responsible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a </a:t>
            </a:r>
            <a:r>
              <a:rPr lang="en-GB" sz="1800" dirty="0"/>
              <a:t>disease</a:t>
            </a:r>
            <a:endParaRPr lang="de-DE" sz="1800" dirty="0"/>
          </a:p>
          <a:p>
            <a:r>
              <a:rPr lang="de-DE" sz="1800" dirty="0"/>
              <a:t>-&gt; Solution Genes- Disease Network </a:t>
            </a:r>
            <a:r>
              <a:rPr lang="de-DE" sz="1800" dirty="0" err="1"/>
              <a:t>analyses</a:t>
            </a:r>
            <a:endParaRPr lang="de-DE" sz="1800" dirty="0"/>
          </a:p>
          <a:p>
            <a:r>
              <a:rPr lang="de-DE" sz="1800" dirty="0" err="1"/>
              <a:t>Similar</a:t>
            </a:r>
            <a:r>
              <a:rPr lang="de-DE" sz="1800" dirty="0"/>
              <a:t> </a:t>
            </a:r>
            <a:r>
              <a:rPr lang="de-DE" sz="1800" dirty="0" err="1"/>
              <a:t>research</a:t>
            </a:r>
            <a:r>
              <a:rPr lang="de-DE" sz="1800" dirty="0"/>
              <a:t> in 2007</a:t>
            </a:r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endParaRPr lang="de-DE" sz="1800" dirty="0"/>
          </a:p>
          <a:p>
            <a:pPr marL="0" indent="0">
              <a:buNone/>
            </a:pPr>
            <a:r>
              <a:rPr lang="de-DE" sz="1100" dirty="0"/>
              <a:t>                                                                                                                          </a:t>
            </a:r>
            <a:r>
              <a:rPr lang="de-DE" sz="800" dirty="0"/>
              <a:t>Goh, </a:t>
            </a:r>
            <a:r>
              <a:rPr lang="de-DE" sz="800" dirty="0" err="1"/>
              <a:t>Cusick</a:t>
            </a:r>
            <a:r>
              <a:rPr lang="de-DE" sz="800" dirty="0"/>
              <a:t>, Valle, Childs, Vidal &amp; </a:t>
            </a:r>
            <a:r>
              <a:rPr lang="de-DE" sz="800" dirty="0" err="1"/>
              <a:t>Barabási</a:t>
            </a:r>
            <a:r>
              <a:rPr lang="de-DE" sz="800" dirty="0"/>
              <a:t>, PNAS (2007) </a:t>
            </a:r>
          </a:p>
          <a:p>
            <a:pPr marL="0" indent="0">
              <a:buNone/>
            </a:pPr>
            <a:endParaRPr lang="de-DE" sz="1800" dirty="0"/>
          </a:p>
          <a:p>
            <a:r>
              <a:rPr lang="de-DE" sz="1800" dirty="0"/>
              <a:t>Problem: </a:t>
            </a:r>
            <a:r>
              <a:rPr lang="de-DE" sz="1800" dirty="0" err="1"/>
              <a:t>There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too</a:t>
            </a:r>
            <a:r>
              <a:rPr lang="de-DE" sz="1800" dirty="0"/>
              <a:t> </a:t>
            </a:r>
            <a:r>
              <a:rPr lang="de-DE" sz="1800" dirty="0" err="1"/>
              <a:t>many</a:t>
            </a:r>
            <a:r>
              <a:rPr lang="de-DE" sz="1800" dirty="0"/>
              <a:t> different genes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associated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just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disease</a:t>
            </a:r>
            <a:endParaRPr lang="de-DE" sz="1800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E8925A3-3B99-FA66-15B6-F713D3A6C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46" y="3198922"/>
            <a:ext cx="3753373" cy="24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7927DE-E8C8-CEDD-2AA8-45D85910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RQ2 - Disease specific: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60274-B6C9-1BCC-B4C5-EEE28B29C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357" y="1695204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RQ2: Are diseases more likely to be associated with each other if they have the same property (a disease in the same organ or the same illness)?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1A1189F-43E8-33B6-D2CC-F155A771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27" y="2784013"/>
            <a:ext cx="4610746" cy="38223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BAAAFA-7F76-09D4-BE86-DE329F49A7DD}"/>
              </a:ext>
            </a:extLst>
          </p:cNvPr>
          <p:cNvSpPr/>
          <p:nvPr/>
        </p:nvSpPr>
        <p:spPr>
          <a:xfrm>
            <a:off x="4039998" y="4372708"/>
            <a:ext cx="578896" cy="4448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5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A9DA5-508F-ED1A-509D-EEAAC28C4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2BB57C-EEED-A65C-EB38-383CD911A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46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9E0CED-9290-18B7-FAB0-741F8234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B6C88E-4D66-C5BE-60FC-F4C96F91A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https://www.shutterstock.com/de/image-vector/cartoon-style-illustration-cute-cow-passing-1611976603</a:t>
            </a:r>
            <a:endParaRPr lang="en-GB" dirty="0"/>
          </a:p>
          <a:p>
            <a:r>
              <a:rPr lang="en-GB" dirty="0">
                <a:hlinkClick r:id="rId3"/>
              </a:rPr>
              <a:t>https://medlineplus.gov/genetics/understanding/basics/gene/</a:t>
            </a:r>
            <a:endParaRPr lang="en-GB" dirty="0"/>
          </a:p>
          <a:p>
            <a:r>
              <a:rPr lang="de-DE" dirty="0"/>
              <a:t>Goh, Kwang-Il, et al. "The human </a:t>
            </a:r>
            <a:r>
              <a:rPr lang="de-DE" dirty="0" err="1"/>
              <a:t>disease</a:t>
            </a:r>
            <a:r>
              <a:rPr lang="de-DE" dirty="0"/>
              <a:t> network." </a:t>
            </a:r>
            <a:r>
              <a:rPr lang="de-DE" i="1" dirty="0"/>
              <a:t>Proceedings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National Academy </a:t>
            </a:r>
            <a:r>
              <a:rPr lang="de-DE" i="1" dirty="0" err="1"/>
              <a:t>of</a:t>
            </a:r>
            <a:r>
              <a:rPr lang="de-DE" i="1" dirty="0"/>
              <a:t> Sciences</a:t>
            </a:r>
            <a:r>
              <a:rPr lang="de-DE" dirty="0"/>
              <a:t> 104.21 (2007): 8685-8690</a:t>
            </a:r>
          </a:p>
          <a:p>
            <a:r>
              <a:rPr lang="de-DE" dirty="0">
                <a:hlinkClick r:id="rId4"/>
              </a:rPr>
              <a:t>https://www.shutterstock.com/de/image-vector/functions-proteins-anatomical-roles-body-outline-2023269851</a:t>
            </a:r>
            <a:endParaRPr lang="de-DE" dirty="0"/>
          </a:p>
          <a:p>
            <a:r>
              <a:rPr lang="de-DE" dirty="0"/>
              <a:t>https://neo4j.com/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graph-data-science</a:t>
            </a:r>
            <a:r>
              <a:rPr lang="de-DE" dirty="0"/>
              <a:t>/</a:t>
            </a:r>
            <a:r>
              <a:rPr lang="de-DE" dirty="0" err="1"/>
              <a:t>current</a:t>
            </a:r>
            <a:r>
              <a:rPr lang="de-DE" dirty="0"/>
              <a:t>/</a:t>
            </a:r>
            <a:r>
              <a:rPr lang="de-DE" dirty="0" err="1"/>
              <a:t>algorithms</a:t>
            </a:r>
            <a:r>
              <a:rPr lang="de-DE" dirty="0"/>
              <a:t>/</a:t>
            </a:r>
            <a:r>
              <a:rPr lang="de-DE" dirty="0" err="1"/>
              <a:t>closeness-centrality</a:t>
            </a:r>
            <a:r>
              <a:rPr lang="de-DE" dirty="0"/>
              <a:t>/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08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22A5-12FF-A012-D2D4-E1423F0D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Seminar AIM and Research 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064AC9-90FD-2A87-C45D-8D1C8674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Aim: Create Gene-Disease Network and their corresponding projection	</a:t>
            </a:r>
          </a:p>
          <a:p>
            <a:r>
              <a:rPr lang="en-GB" dirty="0"/>
              <a:t>1. What is the combination of genes that produces the most number of diseases?</a:t>
            </a:r>
          </a:p>
          <a:p>
            <a:r>
              <a:rPr lang="en-GB" dirty="0"/>
              <a:t>2. What is the combination of diseases to make a prediction of how high the risk is of having disease A  when you have disease B?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Projection Analyses to answer RQ:</a:t>
            </a:r>
          </a:p>
          <a:p>
            <a:r>
              <a:rPr lang="en-GB" dirty="0"/>
              <a:t>RQ1: Are genes more likely connected when they are similar to each other (exact location or number of proteins produced)?</a:t>
            </a:r>
          </a:p>
          <a:p>
            <a:r>
              <a:rPr lang="en-GB" dirty="0"/>
              <a:t>RQ2 : Are diseases more likely to be associated with each other if they have the same property (a disease in the same organ or the same illness)?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628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3FDBA-2872-8243-75CE-59F1ECDD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information</a:t>
            </a:r>
          </a:p>
        </p:txBody>
      </p:sp>
    </p:spTree>
    <p:extLst>
      <p:ext uri="{BB962C8B-B14F-4D97-AF65-F5344CB8AC3E}">
        <p14:creationId xmlns:p14="http://schemas.microsoft.com/office/powerpoint/2010/main" val="178664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71FF3-274E-9AAF-C7F4-8D5ED0A3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drinking milk</a:t>
            </a:r>
          </a:p>
        </p:txBody>
      </p:sp>
      <p:pic>
        <p:nvPicPr>
          <p:cNvPr id="2050" name="Picture 2" descr="Drinking Milk Drinking Sticker - Drinking Milk Drinking Milk - Discover &amp;  Share GIFs">
            <a:extLst>
              <a:ext uri="{FF2B5EF4-FFF2-40B4-BE49-F238E27FC236}">
                <a16:creationId xmlns:a16="http://schemas.microsoft.com/office/drawing/2014/main" id="{F82CCF34-5C49-934A-58B0-24B650B774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968499"/>
            <a:ext cx="6959602" cy="347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4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3D8AB5-0B07-AEA0-905B-B110ACBCD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7D13D3-2632-D54F-8F37-9063F02C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                             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3B0033-3C39-3059-0F10-4708963C3EF0}"/>
              </a:ext>
            </a:extLst>
          </p:cNvPr>
          <p:cNvSpPr/>
          <p:nvPr/>
        </p:nvSpPr>
        <p:spPr>
          <a:xfrm>
            <a:off x="3492500" y="2679700"/>
            <a:ext cx="3568700" cy="2730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Dreieck 4">
            <a:extLst>
              <a:ext uri="{FF2B5EF4-FFF2-40B4-BE49-F238E27FC236}">
                <a16:creationId xmlns:a16="http://schemas.microsoft.com/office/drawing/2014/main" id="{E87759C0-4900-BE7A-8126-56161710F4BA}"/>
              </a:ext>
            </a:extLst>
          </p:cNvPr>
          <p:cNvSpPr/>
          <p:nvPr/>
        </p:nvSpPr>
        <p:spPr>
          <a:xfrm>
            <a:off x="4584700" y="3429000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Dreieck 5">
            <a:extLst>
              <a:ext uri="{FF2B5EF4-FFF2-40B4-BE49-F238E27FC236}">
                <a16:creationId xmlns:a16="http://schemas.microsoft.com/office/drawing/2014/main" id="{6B7BD969-F9E1-CADC-A3EE-3964D9818382}"/>
              </a:ext>
            </a:extLst>
          </p:cNvPr>
          <p:cNvSpPr/>
          <p:nvPr/>
        </p:nvSpPr>
        <p:spPr>
          <a:xfrm>
            <a:off x="5143500" y="3575050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63CD0DA6-C886-1263-BE32-4FD30E2E38A6}"/>
              </a:ext>
            </a:extLst>
          </p:cNvPr>
          <p:cNvSpPr/>
          <p:nvPr/>
        </p:nvSpPr>
        <p:spPr>
          <a:xfrm>
            <a:off x="4597400" y="4197350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reieck 7">
            <a:extLst>
              <a:ext uri="{FF2B5EF4-FFF2-40B4-BE49-F238E27FC236}">
                <a16:creationId xmlns:a16="http://schemas.microsoft.com/office/drawing/2014/main" id="{B542FE4E-5507-FAA0-D903-8A98D0FA0522}"/>
              </a:ext>
            </a:extLst>
          </p:cNvPr>
          <p:cNvSpPr/>
          <p:nvPr/>
        </p:nvSpPr>
        <p:spPr>
          <a:xfrm>
            <a:off x="4737100" y="3581400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B63119C1-E9BE-E9C0-4F6A-65E4D14D35C1}"/>
              </a:ext>
            </a:extLst>
          </p:cNvPr>
          <p:cNvSpPr/>
          <p:nvPr/>
        </p:nvSpPr>
        <p:spPr>
          <a:xfrm>
            <a:off x="5537200" y="4051300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Dreieck 9">
            <a:extLst>
              <a:ext uri="{FF2B5EF4-FFF2-40B4-BE49-F238E27FC236}">
                <a16:creationId xmlns:a16="http://schemas.microsoft.com/office/drawing/2014/main" id="{582E25AC-53B8-EACC-2B46-EE5BAAA89CF8}"/>
              </a:ext>
            </a:extLst>
          </p:cNvPr>
          <p:cNvSpPr/>
          <p:nvPr/>
        </p:nvSpPr>
        <p:spPr>
          <a:xfrm>
            <a:off x="5670550" y="3672332"/>
            <a:ext cx="266700" cy="292100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AD81B2-97A3-E30C-B083-E71D472E0234}"/>
              </a:ext>
            </a:extLst>
          </p:cNvPr>
          <p:cNvCxnSpPr/>
          <p:nvPr/>
        </p:nvCxnSpPr>
        <p:spPr>
          <a:xfrm flipH="1">
            <a:off x="5832475" y="3108198"/>
            <a:ext cx="1257300" cy="64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90B9A20-C3B5-FBE8-F26C-B4BF17700B80}"/>
              </a:ext>
            </a:extLst>
          </p:cNvPr>
          <p:cNvSpPr txBox="1"/>
          <p:nvPr/>
        </p:nvSpPr>
        <p:spPr>
          <a:xfrm rot="10800000" flipH="1" flipV="1">
            <a:off x="7121815" y="294920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Lactose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3ADD225-CB53-9501-B6E0-5AD34B4C2106}"/>
              </a:ext>
            </a:extLst>
          </p:cNvPr>
          <p:cNvCxnSpPr/>
          <p:nvPr/>
        </p:nvCxnSpPr>
        <p:spPr>
          <a:xfrm flipH="1">
            <a:off x="7048790" y="3630295"/>
            <a:ext cx="1257300" cy="64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28DF19E9-DB1C-5D4B-98DE-507C810A1453}"/>
              </a:ext>
            </a:extLst>
          </p:cNvPr>
          <p:cNvSpPr txBox="1"/>
          <p:nvPr/>
        </p:nvSpPr>
        <p:spPr>
          <a:xfrm rot="10800000" flipH="1" flipV="1">
            <a:off x="8305800" y="3368064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Body</a:t>
            </a:r>
          </a:p>
        </p:txBody>
      </p:sp>
      <p:sp>
        <p:nvSpPr>
          <p:cNvPr id="21" name="Gewitterblitz 20">
            <a:extLst>
              <a:ext uri="{FF2B5EF4-FFF2-40B4-BE49-F238E27FC236}">
                <a16:creationId xmlns:a16="http://schemas.microsoft.com/office/drawing/2014/main" id="{8E1B21BA-2BC0-4497-054B-A1B1659F669D}"/>
              </a:ext>
            </a:extLst>
          </p:cNvPr>
          <p:cNvSpPr/>
          <p:nvPr/>
        </p:nvSpPr>
        <p:spPr>
          <a:xfrm>
            <a:off x="2380960" y="3724846"/>
            <a:ext cx="317500" cy="45250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B019692-6107-FA98-EA9D-70F83E062217}"/>
              </a:ext>
            </a:extLst>
          </p:cNvPr>
          <p:cNvSpPr txBox="1"/>
          <p:nvPr/>
        </p:nvSpPr>
        <p:spPr>
          <a:xfrm>
            <a:off x="1256385" y="3429000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Lactase(Enzyme)</a:t>
            </a:r>
          </a:p>
        </p:txBody>
      </p:sp>
    </p:spTree>
    <p:extLst>
      <p:ext uri="{BB962C8B-B14F-4D97-AF65-F5344CB8AC3E}">
        <p14:creationId xmlns:p14="http://schemas.microsoft.com/office/powerpoint/2010/main" val="71164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6F74D0E-FBF0-C751-E1E8-7BB4D432CC37}"/>
              </a:ext>
            </a:extLst>
          </p:cNvPr>
          <p:cNvSpPr/>
          <p:nvPr/>
        </p:nvSpPr>
        <p:spPr>
          <a:xfrm>
            <a:off x="1333500" y="2641600"/>
            <a:ext cx="3568700" cy="27305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40AF419-8C55-B617-C4AA-9DA343C0C7E8}"/>
              </a:ext>
            </a:extLst>
          </p:cNvPr>
          <p:cNvSpPr txBox="1"/>
          <p:nvPr/>
        </p:nvSpPr>
        <p:spPr>
          <a:xfrm>
            <a:off x="5527076" y="3244334"/>
            <a:ext cx="458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if the Lactase Gene is not available: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D674B39-EF1B-00D1-1CD7-E0CAB184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9" y="3613666"/>
            <a:ext cx="2570999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704055-8767-702E-08E7-506C65C9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B1F113-5852-DD86-D645-94DDB94B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661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B45AF-8F30-86A5-1848-A49EE5D41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53668"/>
          </a:xfrm>
        </p:spPr>
        <p:txBody>
          <a:bodyPr/>
          <a:lstStyle/>
          <a:p>
            <a:r>
              <a:rPr lang="en-GB" dirty="0"/>
              <a:t>Data 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93DE45-2E54-9FFF-B8EC-2889A8EC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511808"/>
            <a:ext cx="10058400" cy="4050792"/>
          </a:xfrm>
        </p:spPr>
        <p:txBody>
          <a:bodyPr>
            <a:normAutofit/>
          </a:bodyPr>
          <a:lstStyle/>
          <a:p>
            <a:r>
              <a:rPr lang="de-DE" sz="1600" b="1" dirty="0"/>
              <a:t>Stanford Large Network Dataset Collection</a:t>
            </a:r>
          </a:p>
          <a:p>
            <a:r>
              <a:rPr lang="de-DE" sz="1600" b="1" dirty="0"/>
              <a:t>Nodes: 7813 </a:t>
            </a:r>
          </a:p>
          <a:p>
            <a:r>
              <a:rPr lang="de-DE" sz="1600" b="1" dirty="0"/>
              <a:t>Disease </a:t>
            </a:r>
            <a:r>
              <a:rPr lang="de-DE" sz="1600" b="1" dirty="0" err="1"/>
              <a:t>nodes</a:t>
            </a:r>
            <a:r>
              <a:rPr lang="de-DE" sz="1600" b="1" dirty="0"/>
              <a:t>: 519</a:t>
            </a:r>
          </a:p>
          <a:p>
            <a:r>
              <a:rPr lang="de-DE" sz="1600" b="1" dirty="0"/>
              <a:t>Gene </a:t>
            </a:r>
            <a:r>
              <a:rPr lang="de-DE" sz="1600" b="1" dirty="0" err="1"/>
              <a:t>nodes</a:t>
            </a:r>
            <a:r>
              <a:rPr lang="de-DE" sz="1600" b="1" dirty="0"/>
              <a:t>: 7294</a:t>
            </a:r>
          </a:p>
          <a:p>
            <a:r>
              <a:rPr lang="de-DE" sz="1600" b="1" dirty="0" err="1"/>
              <a:t>Edges</a:t>
            </a:r>
            <a:r>
              <a:rPr lang="de-DE" sz="1600" b="1" dirty="0"/>
              <a:t>: 21357</a:t>
            </a:r>
          </a:p>
          <a:p>
            <a:r>
              <a:rPr lang="de-DE" sz="1600" b="1" dirty="0"/>
              <a:t>Green=Disease</a:t>
            </a:r>
          </a:p>
          <a:p>
            <a:r>
              <a:rPr lang="de-DE" sz="1600" b="1" dirty="0"/>
              <a:t>Blue=Gene</a:t>
            </a:r>
          </a:p>
          <a:p>
            <a:pPr marL="0" indent="0">
              <a:buNone/>
            </a:pPr>
            <a:endParaRPr lang="de-DE" sz="1600" b="1" dirty="0"/>
          </a:p>
          <a:p>
            <a:endParaRPr lang="en-GB" sz="1600" dirty="0"/>
          </a:p>
        </p:txBody>
      </p:sp>
      <p:pic>
        <p:nvPicPr>
          <p:cNvPr id="5" name="Grafik 4" descr="Ein Bild, das Pflanze enthält.&#10;&#10;Automatisch generierte Beschreibung">
            <a:extLst>
              <a:ext uri="{FF2B5EF4-FFF2-40B4-BE49-F238E27FC236}">
                <a16:creationId xmlns:a16="http://schemas.microsoft.com/office/drawing/2014/main" id="{A6B17F07-4AA1-B188-04B1-296A58A1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56" y="1792208"/>
            <a:ext cx="7605296" cy="47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01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Holzart</Template>
  <TotalTime>0</TotalTime>
  <Words>1458</Words>
  <Application>Microsoft Macintosh PowerPoint</Application>
  <PresentationFormat>Breitbild</PresentationFormat>
  <Paragraphs>202</Paragraphs>
  <Slides>22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Calibri</vt:lpstr>
      <vt:lpstr>Rockwell</vt:lpstr>
      <vt:lpstr>Rockwell Condensed</vt:lpstr>
      <vt:lpstr>Rockwell Extra Bold</vt:lpstr>
      <vt:lpstr>Wingdings</vt:lpstr>
      <vt:lpstr>Holzart</vt:lpstr>
      <vt:lpstr>Exploratory analyses of a Gene-Disease Network </vt:lpstr>
      <vt:lpstr>Introduction/Motivation</vt:lpstr>
      <vt:lpstr>Seminar AIM and Research Questions</vt:lpstr>
      <vt:lpstr>Background information</vt:lpstr>
      <vt:lpstr>Example: drinking milk</vt:lpstr>
      <vt:lpstr>PowerPoint-Präsentation</vt:lpstr>
      <vt:lpstr>PowerPoint-Präsentation</vt:lpstr>
      <vt:lpstr>Methods</vt:lpstr>
      <vt:lpstr>Data set</vt:lpstr>
      <vt:lpstr>Data Pre-processing</vt:lpstr>
      <vt:lpstr>Results</vt:lpstr>
      <vt:lpstr>Gene - Disease Network after filtering</vt:lpstr>
      <vt:lpstr>Gene NEtwork</vt:lpstr>
      <vt:lpstr>Weighted Gene Network</vt:lpstr>
      <vt:lpstr>Disease Network</vt:lpstr>
      <vt:lpstr>Weighted Disease Network</vt:lpstr>
      <vt:lpstr>General Questions - Gene Network</vt:lpstr>
      <vt:lpstr>General Questions - Disease Network</vt:lpstr>
      <vt:lpstr>RQ1 - Gene specific:</vt:lpstr>
      <vt:lpstr>RQ2 - Disease specific:</vt:lpstr>
      <vt:lpstr>THE End</vt:lpstr>
      <vt:lpstr>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analyses of a Gene-Disease Network </dc:title>
  <dc:creator>anthony fernando</dc:creator>
  <cp:lastModifiedBy>anthony fernando</cp:lastModifiedBy>
  <cp:revision>34</cp:revision>
  <dcterms:created xsi:type="dcterms:W3CDTF">2022-07-10T15:39:25Z</dcterms:created>
  <dcterms:modified xsi:type="dcterms:W3CDTF">2022-07-14T11:15:20Z</dcterms:modified>
</cp:coreProperties>
</file>